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0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0" r:id="rId12"/>
    <p:sldId id="265" r:id="rId13"/>
    <p:sldId id="266" r:id="rId14"/>
    <p:sldId id="269" r:id="rId15"/>
    <p:sldId id="267" r:id="rId16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2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291" cy="462991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968" y="0"/>
            <a:ext cx="3014291" cy="462991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4ED4965D-9B7E-45BD-BB98-A46D9D63E1D5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849"/>
            <a:ext cx="3014291" cy="46299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968" y="8777849"/>
            <a:ext cx="3014291" cy="46299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6611E5C1-50EC-4CC6-A9E9-7F65B7B8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9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3646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1"/>
            <a:ext cx="3013763" cy="463646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r">
              <a:defRPr sz="1200"/>
            </a:lvl1pPr>
          </a:lstStyle>
          <a:p>
            <a:fld id="{0CC0D1EA-0233-4155-9CF7-ABAF30E0D46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5700"/>
            <a:ext cx="5545138" cy="3119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0" tIns="46270" rIns="92540" bIns="462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4"/>
            <a:ext cx="5563870" cy="3638580"/>
          </a:xfrm>
          <a:prstGeom prst="rect">
            <a:avLst/>
          </a:prstGeom>
        </p:spPr>
        <p:txBody>
          <a:bodyPr vert="horz" lIns="92540" tIns="46270" rIns="92540" bIns="462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5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5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r">
              <a:defRPr sz="1200"/>
            </a:lvl1pPr>
          </a:lstStyle>
          <a:p>
            <a:fld id="{6921BA3D-BDD0-427D-82DC-FF8BEE25C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BA3D-BDD0-427D-82DC-FF8BEE25CC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98701" y="1971304"/>
            <a:ext cx="6504321" cy="1854141"/>
          </a:xfrm>
        </p:spPr>
        <p:txBody>
          <a:bodyPr anchor="b">
            <a:normAutofit/>
          </a:bodyPr>
          <a:lstStyle>
            <a:lvl1pPr algn="l">
              <a:defRPr sz="6000" baseline="0"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Seminole County</a:t>
            </a:r>
            <a:br>
              <a:rPr lang="en-US" dirty="0" smtClean="0"/>
            </a:br>
            <a:r>
              <a:rPr lang="en-US" dirty="0" smtClean="0"/>
              <a:t>Public Schools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8701" y="3949431"/>
            <a:ext cx="6504321" cy="470242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0"/>
          <a:stretch/>
        </p:blipFill>
        <p:spPr>
          <a:xfrm>
            <a:off x="3188067" y="1788486"/>
            <a:ext cx="1710505" cy="2004113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-66675" y="3038474"/>
            <a:ext cx="12334875" cy="3895725"/>
            <a:chOff x="-9755" y="3038475"/>
            <a:chExt cx="12229797" cy="3819526"/>
          </a:xfrm>
        </p:grpSpPr>
        <p:sp>
          <p:nvSpPr>
            <p:cNvPr id="10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Manual Input 4"/>
            <p:cNvSpPr/>
            <p:nvPr userDrawn="1"/>
          </p:nvSpPr>
          <p:spPr>
            <a:xfrm>
              <a:off x="-9755" y="3498537"/>
              <a:ext cx="12229797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9"/>
                <a:gd name="connsiteY0" fmla="*/ 0 h 11078"/>
                <a:gd name="connsiteX1" fmla="*/ 5594 w 10349"/>
                <a:gd name="connsiteY1" fmla="*/ 4828 h 11078"/>
                <a:gd name="connsiteX2" fmla="*/ 10016 w 10349"/>
                <a:gd name="connsiteY2" fmla="*/ 2083 h 11078"/>
                <a:gd name="connsiteX3" fmla="*/ 10031 w 10349"/>
                <a:gd name="connsiteY3" fmla="*/ 11047 h 11078"/>
                <a:gd name="connsiteX4" fmla="*/ 8 w 10349"/>
                <a:gd name="connsiteY4" fmla="*/ 11078 h 11078"/>
                <a:gd name="connsiteX5" fmla="*/ 0 w 10349"/>
                <a:gd name="connsiteY5" fmla="*/ 0 h 11078"/>
                <a:gd name="connsiteX0" fmla="*/ 0 w 10033"/>
                <a:gd name="connsiteY0" fmla="*/ 0 h 11078"/>
                <a:gd name="connsiteX1" fmla="*/ 5594 w 10033"/>
                <a:gd name="connsiteY1" fmla="*/ 4828 h 11078"/>
                <a:gd name="connsiteX2" fmla="*/ 10016 w 10033"/>
                <a:gd name="connsiteY2" fmla="*/ 2083 h 11078"/>
                <a:gd name="connsiteX3" fmla="*/ 10031 w 10033"/>
                <a:gd name="connsiteY3" fmla="*/ 11047 h 11078"/>
                <a:gd name="connsiteX4" fmla="*/ 8 w 10033"/>
                <a:gd name="connsiteY4" fmla="*/ 11078 h 11078"/>
                <a:gd name="connsiteX5" fmla="*/ 0 w 10033"/>
                <a:gd name="connsiteY5" fmla="*/ 0 h 11078"/>
                <a:gd name="connsiteX0" fmla="*/ 0 w 10031"/>
                <a:gd name="connsiteY0" fmla="*/ 0 h 11078"/>
                <a:gd name="connsiteX1" fmla="*/ 5594 w 10031"/>
                <a:gd name="connsiteY1" fmla="*/ 4828 h 11078"/>
                <a:gd name="connsiteX2" fmla="*/ 10016 w 10031"/>
                <a:gd name="connsiteY2" fmla="*/ 2083 h 11078"/>
                <a:gd name="connsiteX3" fmla="*/ 10031 w 10031"/>
                <a:gd name="connsiteY3" fmla="*/ 11047 h 11078"/>
                <a:gd name="connsiteX4" fmla="*/ 8 w 10031"/>
                <a:gd name="connsiteY4" fmla="*/ 11078 h 11078"/>
                <a:gd name="connsiteX5" fmla="*/ 0 w 10031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31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1" y="2050"/>
                    <a:pt x="10016" y="2083"/>
                  </a:cubicBezTo>
                  <a:cubicBezTo>
                    <a:pt x="10021" y="2116"/>
                    <a:pt x="10034" y="8049"/>
                    <a:pt x="10031" y="11047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388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11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79" y="1259879"/>
            <a:ext cx="10568246" cy="812112"/>
          </a:xfrm>
        </p:spPr>
        <p:txBody>
          <a:bodyPr>
            <a:normAutofit/>
          </a:bodyPr>
          <a:lstStyle>
            <a:lvl1pPr algn="l">
              <a:defRPr sz="3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778" y="2143937"/>
            <a:ext cx="10568246" cy="393531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04356" y="241401"/>
            <a:ext cx="211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  <a:latin typeface="+mj-lt"/>
              </a:rPr>
              <a:t> Schools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1630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11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547" y="2143936"/>
            <a:ext cx="5235189" cy="3935317"/>
          </a:xfrm>
        </p:spPr>
        <p:txBody>
          <a:bodyPr anchor="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316" y="2143937"/>
            <a:ext cx="5202707" cy="3935316"/>
          </a:xfrm>
        </p:spPr>
        <p:txBody>
          <a:bodyPr anchor="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904356" y="241401"/>
            <a:ext cx="223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</a:t>
            </a:r>
            <a:r>
              <a:rPr lang="en-US" sz="1800" baseline="0" dirty="0" smtClean="0">
                <a:solidFill>
                  <a:schemeClr val="bg1"/>
                </a:solidFill>
                <a:latin typeface="+mj-lt"/>
              </a:rPr>
              <a:t>Schools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34779" y="1259879"/>
            <a:ext cx="10568246" cy="812112"/>
          </a:xfrm>
        </p:spPr>
        <p:txBody>
          <a:bodyPr>
            <a:normAutofit/>
          </a:bodyPr>
          <a:lstStyle>
            <a:lvl1pPr algn="l">
              <a:defRPr sz="3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8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13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4779" y="2135470"/>
            <a:ext cx="5244957" cy="4967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0316" y="2143937"/>
            <a:ext cx="5202707" cy="4967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904356" y="241401"/>
            <a:ext cx="18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Schools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944547" y="2712640"/>
            <a:ext cx="5235189" cy="3366613"/>
          </a:xfrm>
        </p:spPr>
        <p:txBody>
          <a:bodyPr anchor="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6"/>
          </p:nvPr>
        </p:nvSpPr>
        <p:spPr>
          <a:xfrm>
            <a:off x="6300316" y="2712641"/>
            <a:ext cx="5202707" cy="3366612"/>
          </a:xfrm>
        </p:spPr>
        <p:txBody>
          <a:bodyPr anchor="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34779" y="1259879"/>
            <a:ext cx="10568246" cy="812112"/>
          </a:xfrm>
        </p:spPr>
        <p:txBody>
          <a:bodyPr>
            <a:normAutofit/>
          </a:bodyPr>
          <a:lstStyle>
            <a:lvl1pPr algn="l">
              <a:defRPr sz="3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1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9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4356" y="241401"/>
            <a:ext cx="18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Schools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34779" y="1259879"/>
            <a:ext cx="10568246" cy="812112"/>
          </a:xfrm>
        </p:spPr>
        <p:txBody>
          <a:bodyPr>
            <a:normAutofit/>
          </a:bodyPr>
          <a:lstStyle>
            <a:lvl1pPr algn="l">
              <a:defRPr sz="3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6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8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04356" y="241401"/>
            <a:ext cx="18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Schools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4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11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77" y="1752599"/>
            <a:ext cx="5974105" cy="1371600"/>
          </a:xfrm>
        </p:spPr>
        <p:txBody>
          <a:bodyPr anchor="ctr">
            <a:normAutofit/>
          </a:bodyPr>
          <a:lstStyle>
            <a:lvl1pPr algn="ctr">
              <a:defRPr sz="2800" b="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22893" y="1459148"/>
            <a:ext cx="3280974" cy="4489475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4777" y="3124198"/>
            <a:ext cx="5974105" cy="2824425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904356" y="241401"/>
            <a:ext cx="18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Schools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1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0800000">
            <a:off x="-19279" y="-1"/>
            <a:ext cx="12221262" cy="1743075"/>
            <a:chOff x="-9754" y="3038475"/>
            <a:chExt cx="12221262" cy="3819526"/>
          </a:xfrm>
        </p:grpSpPr>
        <p:sp>
          <p:nvSpPr>
            <p:cNvPr id="10" name="Flowchart: Manual Input 4"/>
            <p:cNvSpPr/>
            <p:nvPr userDrawn="1"/>
          </p:nvSpPr>
          <p:spPr>
            <a:xfrm>
              <a:off x="0" y="3038475"/>
              <a:ext cx="12211508" cy="381147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  <a:gd name="connsiteX0" fmla="*/ 0 w 10341"/>
                <a:gd name="connsiteY0" fmla="*/ 0 h 11078"/>
                <a:gd name="connsiteX1" fmla="*/ 5594 w 10341"/>
                <a:gd name="connsiteY1" fmla="*/ 5133 h 11078"/>
                <a:gd name="connsiteX2" fmla="*/ 10016 w 10341"/>
                <a:gd name="connsiteY2" fmla="*/ 2775 h 11078"/>
                <a:gd name="connsiteX3" fmla="*/ 10008 w 10341"/>
                <a:gd name="connsiteY3" fmla="*/ 11078 h 11078"/>
                <a:gd name="connsiteX4" fmla="*/ 8 w 10341"/>
                <a:gd name="connsiteY4" fmla="*/ 11078 h 11078"/>
                <a:gd name="connsiteX5" fmla="*/ 0 w 10341"/>
                <a:gd name="connsiteY5" fmla="*/ 0 h 11078"/>
                <a:gd name="connsiteX0" fmla="*/ 0 w 10016"/>
                <a:gd name="connsiteY0" fmla="*/ 0 h 11078"/>
                <a:gd name="connsiteX1" fmla="*/ 5594 w 10016"/>
                <a:gd name="connsiteY1" fmla="*/ 5133 h 11078"/>
                <a:gd name="connsiteX2" fmla="*/ 10016 w 10016"/>
                <a:gd name="connsiteY2" fmla="*/ 2775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827"/>
                    <a:pt x="5594" y="5133"/>
                  </a:cubicBezTo>
                  <a:cubicBezTo>
                    <a:pt x="8513" y="5124"/>
                    <a:pt x="10014" y="2781"/>
                    <a:pt x="10016" y="2775"/>
                  </a:cubicBezTo>
                  <a:cubicBezTo>
                    <a:pt x="10018" y="2769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Input 4"/>
            <p:cNvSpPr/>
            <p:nvPr userDrawn="1"/>
          </p:nvSpPr>
          <p:spPr>
            <a:xfrm>
              <a:off x="-9754" y="3498537"/>
              <a:ext cx="12211508" cy="3359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08"/>
                <a:gd name="connsiteY0" fmla="*/ 0 h 11015"/>
                <a:gd name="connsiteX1" fmla="*/ 10008 w 10008"/>
                <a:gd name="connsiteY1" fmla="*/ 1015 h 11015"/>
                <a:gd name="connsiteX2" fmla="*/ 10008 w 10008"/>
                <a:gd name="connsiteY2" fmla="*/ 11015 h 11015"/>
                <a:gd name="connsiteX3" fmla="*/ 8 w 10008"/>
                <a:gd name="connsiteY3" fmla="*/ 11015 h 11015"/>
                <a:gd name="connsiteX4" fmla="*/ 0 w 10008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0 h 11015"/>
                <a:gd name="connsiteX1" fmla="*/ 10016 w 10016"/>
                <a:gd name="connsiteY1" fmla="*/ 2020 h 11015"/>
                <a:gd name="connsiteX2" fmla="*/ 10008 w 10016"/>
                <a:gd name="connsiteY2" fmla="*/ 11015 h 11015"/>
                <a:gd name="connsiteX3" fmla="*/ 8 w 10016"/>
                <a:gd name="connsiteY3" fmla="*/ 11015 h 11015"/>
                <a:gd name="connsiteX4" fmla="*/ 0 w 10016"/>
                <a:gd name="connsiteY4" fmla="*/ 0 h 11015"/>
                <a:gd name="connsiteX0" fmla="*/ 0 w 10016"/>
                <a:gd name="connsiteY0" fmla="*/ 123 h 11138"/>
                <a:gd name="connsiteX1" fmla="*/ 5594 w 10016"/>
                <a:gd name="connsiteY1" fmla="*/ 4888 h 11138"/>
                <a:gd name="connsiteX2" fmla="*/ 10016 w 10016"/>
                <a:gd name="connsiteY2" fmla="*/ 2143 h 11138"/>
                <a:gd name="connsiteX3" fmla="*/ 10008 w 10016"/>
                <a:gd name="connsiteY3" fmla="*/ 11138 h 11138"/>
                <a:gd name="connsiteX4" fmla="*/ 8 w 10016"/>
                <a:gd name="connsiteY4" fmla="*/ 11138 h 11138"/>
                <a:gd name="connsiteX5" fmla="*/ 0 w 10016"/>
                <a:gd name="connsiteY5" fmla="*/ 123 h 11138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0 w 10016"/>
                <a:gd name="connsiteY0" fmla="*/ 0 h 11015"/>
                <a:gd name="connsiteX1" fmla="*/ 5594 w 10016"/>
                <a:gd name="connsiteY1" fmla="*/ 4765 h 11015"/>
                <a:gd name="connsiteX2" fmla="*/ 10016 w 10016"/>
                <a:gd name="connsiteY2" fmla="*/ 2020 h 11015"/>
                <a:gd name="connsiteX3" fmla="*/ 10008 w 10016"/>
                <a:gd name="connsiteY3" fmla="*/ 11015 h 11015"/>
                <a:gd name="connsiteX4" fmla="*/ 8 w 10016"/>
                <a:gd name="connsiteY4" fmla="*/ 11015 h 11015"/>
                <a:gd name="connsiteX5" fmla="*/ 0 w 10016"/>
                <a:gd name="connsiteY5" fmla="*/ 0 h 11015"/>
                <a:gd name="connsiteX0" fmla="*/ 95 w 10009"/>
                <a:gd name="connsiteY0" fmla="*/ 0 h 10073"/>
                <a:gd name="connsiteX1" fmla="*/ 5587 w 10009"/>
                <a:gd name="connsiteY1" fmla="*/ 3823 h 10073"/>
                <a:gd name="connsiteX2" fmla="*/ 10009 w 10009"/>
                <a:gd name="connsiteY2" fmla="*/ 1078 h 10073"/>
                <a:gd name="connsiteX3" fmla="*/ 10001 w 10009"/>
                <a:gd name="connsiteY3" fmla="*/ 10073 h 10073"/>
                <a:gd name="connsiteX4" fmla="*/ 1 w 10009"/>
                <a:gd name="connsiteY4" fmla="*/ 10073 h 10073"/>
                <a:gd name="connsiteX5" fmla="*/ 95 w 10009"/>
                <a:gd name="connsiteY5" fmla="*/ 0 h 10073"/>
                <a:gd name="connsiteX0" fmla="*/ 0 w 10016"/>
                <a:gd name="connsiteY0" fmla="*/ 0 h 11078"/>
                <a:gd name="connsiteX1" fmla="*/ 5594 w 10016"/>
                <a:gd name="connsiteY1" fmla="*/ 4828 h 11078"/>
                <a:gd name="connsiteX2" fmla="*/ 10016 w 10016"/>
                <a:gd name="connsiteY2" fmla="*/ 2083 h 11078"/>
                <a:gd name="connsiteX3" fmla="*/ 10008 w 10016"/>
                <a:gd name="connsiteY3" fmla="*/ 11078 h 11078"/>
                <a:gd name="connsiteX4" fmla="*/ 8 w 10016"/>
                <a:gd name="connsiteY4" fmla="*/ 11078 h 11078"/>
                <a:gd name="connsiteX5" fmla="*/ 0 w 10016"/>
                <a:gd name="connsiteY5" fmla="*/ 0 h 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6" h="11078">
                  <a:moveTo>
                    <a:pt x="0" y="0"/>
                  </a:moveTo>
                  <a:cubicBezTo>
                    <a:pt x="6" y="0"/>
                    <a:pt x="2628" y="4522"/>
                    <a:pt x="5594" y="4828"/>
                  </a:cubicBezTo>
                  <a:cubicBezTo>
                    <a:pt x="8513" y="4819"/>
                    <a:pt x="10019" y="2100"/>
                    <a:pt x="10016" y="2083"/>
                  </a:cubicBezTo>
                  <a:cubicBezTo>
                    <a:pt x="10013" y="2066"/>
                    <a:pt x="10011" y="8080"/>
                    <a:pt x="10008" y="11078"/>
                  </a:cubicBezTo>
                  <a:lnTo>
                    <a:pt x="8" y="11078"/>
                  </a:lnTo>
                  <a:cubicBezTo>
                    <a:pt x="5" y="7406"/>
                    <a:pt x="11" y="60"/>
                    <a:pt x="0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47" y="4618231"/>
            <a:ext cx="10558475" cy="566738"/>
          </a:xfrm>
        </p:spPr>
        <p:txBody>
          <a:bodyPr anchor="ctr">
            <a:normAutofit/>
          </a:bodyPr>
          <a:lstStyle>
            <a:lvl1pPr algn="ctr">
              <a:defRPr sz="2400" b="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27665" y="1449420"/>
            <a:ext cx="8592237" cy="30019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547" y="5265335"/>
            <a:ext cx="10558475" cy="7134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>
          <a:xfrm>
            <a:off x="190919" y="141196"/>
            <a:ext cx="682172" cy="79611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4356" y="241401"/>
            <a:ext cx="18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Seminole County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Public</a:t>
            </a:r>
            <a:r>
              <a:rPr lang="en-US" sz="1800" baseline="0" dirty="0" smtClean="0">
                <a:solidFill>
                  <a:schemeClr val="bg1"/>
                </a:solidFill>
              </a:rPr>
              <a:t> Schools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220231"/>
            <a:ext cx="551167" cy="365125"/>
          </a:xfrm>
        </p:spPr>
        <p:txBody>
          <a:bodyPr/>
          <a:lstStyle/>
          <a:p>
            <a:fld id="{914D2980-5B93-4998-9A88-E9C50CA5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8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4D2980-5B93-4998-9A88-E9C50CA5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5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5" r:id="rId3"/>
    <p:sldLayoutId id="2147484306" r:id="rId4"/>
    <p:sldLayoutId id="2147484307" r:id="rId5"/>
    <p:sldLayoutId id="2147484308" r:id="rId6"/>
    <p:sldLayoutId id="2147484310" r:id="rId7"/>
    <p:sldLayoutId id="214748431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2140" y="2315689"/>
            <a:ext cx="6504321" cy="904115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Media 101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41205" y="3219804"/>
            <a:ext cx="6504321" cy="470242"/>
          </a:xfrm>
        </p:spPr>
        <p:txBody>
          <a:bodyPr/>
          <a:lstStyle/>
          <a:p>
            <a:r>
              <a:rPr lang="en-US" dirty="0" smtClean="0"/>
              <a:t>Seminole County Public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Facebook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942" t="19588" r="55628" b="20103"/>
          <a:stretch/>
        </p:blipFill>
        <p:spPr>
          <a:xfrm>
            <a:off x="1285110" y="2071991"/>
            <a:ext cx="2372499" cy="41430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40092" y="6308357"/>
            <a:ext cx="2462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Highlight work done at schools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312" t="19733" r="46916" b="18622"/>
          <a:stretch/>
        </p:blipFill>
        <p:spPr>
          <a:xfrm>
            <a:off x="4779534" y="2048358"/>
            <a:ext cx="2363189" cy="41443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31238" y="6264293"/>
            <a:ext cx="205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Showcasing partnerships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137" t="24752" r="46813" b="12046"/>
          <a:stretch/>
        </p:blipFill>
        <p:spPr>
          <a:xfrm>
            <a:off x="8378051" y="2048358"/>
            <a:ext cx="2363189" cy="41902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403431" y="6308356"/>
            <a:ext cx="231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Promoting important upcoming events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07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Hashtag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227" t="15931" r="40974" b="37518"/>
          <a:stretch/>
        </p:blipFill>
        <p:spPr>
          <a:xfrm>
            <a:off x="789711" y="2008923"/>
            <a:ext cx="2968831" cy="41353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422" t="20433" r="40877" b="24502"/>
          <a:stretch/>
        </p:blipFill>
        <p:spPr>
          <a:xfrm>
            <a:off x="4186053" y="2008922"/>
            <a:ext cx="2493818" cy="41303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471" t="26840" r="40877" b="17489"/>
          <a:stretch/>
        </p:blipFill>
        <p:spPr>
          <a:xfrm>
            <a:off x="7861465" y="1665935"/>
            <a:ext cx="2487881" cy="41767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72837" y="6256951"/>
            <a:ext cx="5807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Do </a:t>
            </a:r>
            <a:r>
              <a:rPr lang="en-US" sz="1200" dirty="0" smtClean="0"/>
              <a:t>– market a </a:t>
            </a:r>
            <a:r>
              <a:rPr lang="en-US" sz="1200" u="sng" dirty="0" smtClean="0"/>
              <a:t>specific</a:t>
            </a:r>
            <a:r>
              <a:rPr lang="en-US" sz="1200" dirty="0" smtClean="0"/>
              <a:t> hashtag at an event to retweet pictures and have more interaction with followers.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755990" y="5915132"/>
            <a:ext cx="2698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Don’t </a:t>
            </a:r>
            <a:r>
              <a:rPr lang="en-US" sz="1400" dirty="0" smtClean="0"/>
              <a:t>– be inconsistent. Also, a hashtag </a:t>
            </a:r>
            <a:r>
              <a:rPr lang="en-US" sz="1400" b="1" u="sng" dirty="0" smtClean="0"/>
              <a:t>does not</a:t>
            </a:r>
            <a:r>
              <a:rPr lang="en-US" sz="1400" dirty="0" smtClean="0"/>
              <a:t> tag someone.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3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interact with social media?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/>
              <a:t>Why like/share/retweet posts?</a:t>
            </a:r>
          </a:p>
          <a:p>
            <a:pPr lvl="1"/>
            <a:r>
              <a:rPr lang="en-US" sz="1600" dirty="0"/>
              <a:t>Cross promote </a:t>
            </a:r>
          </a:p>
          <a:p>
            <a:pPr lvl="1"/>
            <a:r>
              <a:rPr lang="en-US" sz="1600" dirty="0"/>
              <a:t>Facebook dropdown element – Can be tricky!</a:t>
            </a:r>
          </a:p>
          <a:p>
            <a:r>
              <a:rPr lang="en-US" sz="2000" b="1" dirty="0"/>
              <a:t>Providing Customer Service</a:t>
            </a:r>
          </a:p>
          <a:p>
            <a:r>
              <a:rPr lang="en-US" sz="2000" b="1" dirty="0"/>
              <a:t>Scheduling posts</a:t>
            </a:r>
          </a:p>
          <a:p>
            <a:pPr lvl="1"/>
            <a:r>
              <a:rPr lang="en-US" sz="1600" dirty="0"/>
              <a:t>Advantages</a:t>
            </a:r>
          </a:p>
          <a:p>
            <a:pPr lvl="1"/>
            <a:r>
              <a:rPr lang="en-US" sz="1600" dirty="0" err="1" smtClean="0"/>
              <a:t>TweetDeck</a:t>
            </a:r>
            <a:r>
              <a:rPr lang="en-US" sz="1600" dirty="0" smtClean="0"/>
              <a:t> </a:t>
            </a:r>
            <a:r>
              <a:rPr lang="en-US" sz="1600" dirty="0"/>
              <a:t>for scheduling Twitter posts</a:t>
            </a:r>
          </a:p>
          <a:p>
            <a:r>
              <a:rPr lang="en-US" sz="2000" b="1" dirty="0"/>
              <a:t>Ask follower for assistance promoting your page</a:t>
            </a:r>
          </a:p>
          <a:p>
            <a:r>
              <a:rPr lang="en-US" sz="2000" b="1" dirty="0"/>
              <a:t>Consistency is KEY!</a:t>
            </a:r>
          </a:p>
          <a:p>
            <a:pPr lvl="1"/>
            <a:r>
              <a:rPr lang="en-US" sz="1600" dirty="0"/>
              <a:t>If you are not consistently posting, then you shouldn’t have a page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79" t="13403" r="34750" b="29996"/>
          <a:stretch/>
        </p:blipFill>
        <p:spPr>
          <a:xfrm>
            <a:off x="619685" y="2327509"/>
            <a:ext cx="2333502" cy="35427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l="46057" t="54890" r="35426" b="29996"/>
          <a:stretch/>
        </p:blipFill>
        <p:spPr>
          <a:xfrm>
            <a:off x="3145360" y="3396286"/>
            <a:ext cx="3803873" cy="174656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846309" y="4530382"/>
            <a:ext cx="1554480" cy="109728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20135" y="5318382"/>
            <a:ext cx="353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Make sure when you want to Like or Comment on a Facebook post, you use the dropdown and choose the correct page. </a:t>
            </a:r>
            <a:endParaRPr lang="en-US" sz="1200" dirty="0"/>
          </a:p>
        </p:txBody>
      </p:sp>
      <p:sp>
        <p:nvSpPr>
          <p:cNvPr id="13" name="Oval 12"/>
          <p:cNvSpPr/>
          <p:nvPr/>
        </p:nvSpPr>
        <p:spPr>
          <a:xfrm>
            <a:off x="1284703" y="5021924"/>
            <a:ext cx="1920033" cy="942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32" y="2327509"/>
            <a:ext cx="3384579" cy="17193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659857" y="4098892"/>
            <a:ext cx="3531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Ask for help promoting your new page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07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- </a:t>
            </a:r>
            <a:r>
              <a:rPr lang="en-US" dirty="0" err="1" smtClean="0"/>
              <a:t>TweetDeck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" t="1540" r="-432" b="2499"/>
          <a:stretch/>
        </p:blipFill>
        <p:spPr>
          <a:xfrm>
            <a:off x="3674730" y="2137558"/>
            <a:ext cx="7600888" cy="4085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986" t="6147" r="81477" b="32554"/>
          <a:stretch/>
        </p:blipFill>
        <p:spPr>
          <a:xfrm>
            <a:off x="1342908" y="2131367"/>
            <a:ext cx="1406546" cy="420386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523504" y="3990930"/>
            <a:ext cx="1715984" cy="157266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75115" y="3797937"/>
            <a:ext cx="726704" cy="225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10" y="2120837"/>
            <a:ext cx="10568246" cy="81211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Thank you!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0696" y="3454832"/>
            <a:ext cx="10568246" cy="8121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/>
              <a:t>Any Questions?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80" y="4950643"/>
            <a:ext cx="1301289" cy="1301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28" y="4950643"/>
            <a:ext cx="1301289" cy="13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Cristina Lehman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/>
              <a:t>Marketing/Communication </a:t>
            </a:r>
            <a:r>
              <a:rPr lang="en-US" sz="1600" i="1" dirty="0" smtClean="0"/>
              <a:t>Specialist</a:t>
            </a:r>
            <a:endParaRPr lang="en-US" sz="1600" i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 smtClean="0"/>
              <a:t>Office </a:t>
            </a:r>
            <a:r>
              <a:rPr lang="en-US" sz="1600" i="1" dirty="0"/>
              <a:t>of Communications</a:t>
            </a:r>
            <a:endParaRPr lang="en-US" sz="1600" dirty="0"/>
          </a:p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Holton </a:t>
            </a:r>
            <a:r>
              <a:rPr lang="en-US" sz="2000" dirty="0" smtClean="0"/>
              <a:t>Mills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RSVP of SCPS </a:t>
            </a:r>
            <a:endParaRPr lang="en-US" sz="16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Community </a:t>
            </a:r>
            <a:r>
              <a:rPr lang="en-US" sz="1600" dirty="0"/>
              <a:t>Involvement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34" y="3206337"/>
            <a:ext cx="1122183" cy="1683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39" y="3206337"/>
            <a:ext cx="1354173" cy="16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it works?</a:t>
            </a:r>
          </a:p>
          <a:p>
            <a:r>
              <a:rPr lang="en-US" dirty="0"/>
              <a:t>Why participate in social media?</a:t>
            </a:r>
          </a:p>
          <a:p>
            <a:r>
              <a:rPr lang="en-US" dirty="0"/>
              <a:t>What to post?</a:t>
            </a:r>
          </a:p>
          <a:p>
            <a:r>
              <a:rPr lang="en-US" dirty="0"/>
              <a:t>How to interact with social media?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32" y="4647824"/>
            <a:ext cx="1301289" cy="1301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580" y="4647824"/>
            <a:ext cx="1301289" cy="13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b="1" dirty="0"/>
              <a:t>Setting up a district/school-based Facebook and/or Twitter Page</a:t>
            </a:r>
          </a:p>
          <a:p>
            <a:pPr lvl="2"/>
            <a:r>
              <a:rPr lang="en-US" sz="1900" dirty="0"/>
              <a:t>Must have district approval for school-based social media pages</a:t>
            </a:r>
          </a:p>
          <a:p>
            <a:pPr lvl="2"/>
            <a:r>
              <a:rPr lang="en-US" sz="1900" dirty="0"/>
              <a:t>Never use your personal page! </a:t>
            </a:r>
          </a:p>
          <a:p>
            <a:pPr lvl="1"/>
            <a:r>
              <a:rPr lang="en-US" sz="2400" b="1" dirty="0"/>
              <a:t>Facebook</a:t>
            </a:r>
            <a:r>
              <a:rPr lang="en-US" sz="2400" dirty="0"/>
              <a:t> –</a:t>
            </a:r>
          </a:p>
          <a:p>
            <a:pPr lvl="2"/>
            <a:r>
              <a:rPr lang="en-US" sz="1900" dirty="0"/>
              <a:t>You can have a “Person” account and a “Page” account on Facebook</a:t>
            </a:r>
            <a:r>
              <a:rPr lang="en-US" sz="1900" dirty="0" smtClean="0"/>
              <a:t>. You need a “Person” account to set up a “Page” account. </a:t>
            </a:r>
            <a:endParaRPr lang="en-US" sz="1900" dirty="0"/>
          </a:p>
          <a:p>
            <a:pPr lvl="2"/>
            <a:r>
              <a:rPr lang="en-US" sz="1900" dirty="0" smtClean="0"/>
              <a:t>Set </a:t>
            </a:r>
            <a:r>
              <a:rPr lang="en-US" sz="1900" dirty="0"/>
              <a:t>up a “fake” person account. </a:t>
            </a:r>
          </a:p>
          <a:p>
            <a:pPr lvl="2"/>
            <a:r>
              <a:rPr lang="en-US" sz="1900" dirty="0"/>
              <a:t>Then set up a pages account for your </a:t>
            </a:r>
            <a:r>
              <a:rPr lang="en-US" sz="1900" dirty="0" smtClean="0"/>
              <a:t>school/program.</a:t>
            </a:r>
            <a:endParaRPr lang="en-US" sz="1900" dirty="0"/>
          </a:p>
          <a:p>
            <a:pPr lvl="2"/>
            <a:r>
              <a:rPr lang="en-US" sz="1900" dirty="0"/>
              <a:t>Make sure not to post from the “fake” person account. </a:t>
            </a:r>
          </a:p>
          <a:p>
            <a:pPr lvl="3"/>
            <a:r>
              <a:rPr lang="en-US" sz="1900" dirty="0"/>
              <a:t>Suggestion – do not upload any pictures, even a profile </a:t>
            </a:r>
            <a:r>
              <a:rPr lang="en-US" sz="1900" dirty="0" smtClean="0"/>
              <a:t>picture, </a:t>
            </a:r>
            <a:r>
              <a:rPr lang="en-US" sz="1900" dirty="0"/>
              <a:t>to the fake account. It makes it easier to know what account you are posting from. </a:t>
            </a:r>
            <a:r>
              <a:rPr lang="en-US" sz="1900" dirty="0" smtClean="0"/>
              <a:t> </a:t>
            </a:r>
            <a:endParaRPr lang="en-US" sz="1900" dirty="0"/>
          </a:p>
          <a:p>
            <a:pPr lvl="1"/>
            <a:r>
              <a:rPr lang="en-US" sz="2400" b="1" dirty="0"/>
              <a:t>Twitter</a:t>
            </a:r>
            <a:r>
              <a:rPr lang="en-US" sz="2400" dirty="0"/>
              <a:t> –</a:t>
            </a:r>
          </a:p>
          <a:p>
            <a:pPr lvl="2"/>
            <a:r>
              <a:rPr lang="en-US" sz="1900" dirty="0"/>
              <a:t>Create a Twitter account.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81" t="10995" r="48961" b="56883"/>
          <a:stretch/>
        </p:blipFill>
        <p:spPr>
          <a:xfrm>
            <a:off x="979715" y="2006677"/>
            <a:ext cx="4079174" cy="2202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715" y="4209551"/>
            <a:ext cx="220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“Fake” person account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801" t="10783" r="41900" b="76414"/>
          <a:stretch/>
        </p:blipFill>
        <p:spPr>
          <a:xfrm>
            <a:off x="934779" y="4695092"/>
            <a:ext cx="5035138" cy="8779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16682" y="4874821"/>
            <a:ext cx="1531916" cy="469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4779" y="5650398"/>
            <a:ext cx="4079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“Page” connected to the fake account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346" t="10897" r="42428" b="26923"/>
          <a:stretch/>
        </p:blipFill>
        <p:spPr>
          <a:xfrm>
            <a:off x="6792685" y="2006677"/>
            <a:ext cx="4073237" cy="3455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2685" y="5554430"/>
            <a:ext cx="4079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“Page” account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83231" y="5263246"/>
            <a:ext cx="486888" cy="387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participate in Social Media?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b="1" dirty="0"/>
              <a:t>Research shows that </a:t>
            </a:r>
            <a:r>
              <a:rPr lang="en-US" sz="1900" b="1" dirty="0" smtClean="0"/>
              <a:t>83% </a:t>
            </a:r>
            <a:r>
              <a:rPr lang="en-US" sz="1900" b="1" dirty="0"/>
              <a:t>of people </a:t>
            </a:r>
            <a:r>
              <a:rPr lang="en-US" sz="1900" b="1" dirty="0" smtClean="0"/>
              <a:t>30-49 that go online </a:t>
            </a:r>
            <a:r>
              <a:rPr lang="en-US" sz="1900" b="1" dirty="0"/>
              <a:t>have a Facebook page!</a:t>
            </a:r>
          </a:p>
          <a:p>
            <a:r>
              <a:rPr lang="en-US" sz="1900" b="1" dirty="0" smtClean="0"/>
              <a:t>Promotion! Promotion! </a:t>
            </a:r>
            <a:r>
              <a:rPr lang="en-US" sz="1900" b="1" dirty="0"/>
              <a:t>Promotion!</a:t>
            </a:r>
          </a:p>
          <a:p>
            <a:pPr lvl="1"/>
            <a:r>
              <a:rPr lang="en-US" sz="1500" dirty="0"/>
              <a:t>Promote what is currently happening with your </a:t>
            </a:r>
            <a:r>
              <a:rPr lang="en-US" sz="1500" dirty="0" smtClean="0"/>
              <a:t>programs/schools.</a:t>
            </a:r>
            <a:endParaRPr lang="en-US" sz="1500" dirty="0"/>
          </a:p>
          <a:p>
            <a:pPr lvl="1"/>
            <a:r>
              <a:rPr lang="en-US" sz="1500" dirty="0"/>
              <a:t>Promote new programs to recruit new opportunities.</a:t>
            </a:r>
          </a:p>
          <a:p>
            <a:r>
              <a:rPr lang="en-US" sz="1900" b="1" dirty="0"/>
              <a:t>When you have business partners, this is a great tool to promote their assistance.</a:t>
            </a:r>
          </a:p>
          <a:p>
            <a:pPr lvl="1"/>
            <a:r>
              <a:rPr lang="en-US" sz="1500" dirty="0"/>
              <a:t>Make sure you are tagging the business in your posts.</a:t>
            </a:r>
          </a:p>
          <a:p>
            <a:r>
              <a:rPr lang="en-US" sz="1900" b="1" dirty="0"/>
              <a:t>Helps build excitement for your programs and </a:t>
            </a:r>
            <a:r>
              <a:rPr lang="en-US" sz="1900" b="1" dirty="0" smtClean="0"/>
              <a:t>events.</a:t>
            </a:r>
            <a:endParaRPr lang="en-US" sz="1900" b="1" dirty="0"/>
          </a:p>
          <a:p>
            <a:r>
              <a:rPr lang="en-US" sz="1900" b="1" dirty="0"/>
              <a:t>Helps potential parents learn more about a school they are interested in. </a:t>
            </a:r>
          </a:p>
          <a:p>
            <a:r>
              <a:rPr lang="en-US" sz="1900" b="1" dirty="0"/>
              <a:t>Helps get information out much quicker</a:t>
            </a:r>
            <a:r>
              <a:rPr lang="en-US" sz="1900" b="1" dirty="0" smtClean="0"/>
              <a:t>.</a:t>
            </a:r>
            <a:endParaRPr lang="en-US" sz="1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0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402" t="19740" r="42922" b="5455"/>
          <a:stretch/>
        </p:blipFill>
        <p:spPr>
          <a:xfrm>
            <a:off x="934779" y="2034178"/>
            <a:ext cx="1957367" cy="41860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99777" y="6291447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Build excitement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228" t="32231" r="46961" b="23159"/>
          <a:stretch/>
        </p:blipFill>
        <p:spPr>
          <a:xfrm>
            <a:off x="3733478" y="2071991"/>
            <a:ext cx="3212795" cy="40695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96535" y="6291447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 the word out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8622" t="26961" r="39128" b="29213"/>
          <a:stretch/>
        </p:blipFill>
        <p:spPr>
          <a:xfrm>
            <a:off x="7546770" y="2071991"/>
            <a:ext cx="3604160" cy="39932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639044" y="6248904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Promoting events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0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Post?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200" b="1" dirty="0"/>
              <a:t>Allowing “backstage access” to an event that would not normally be open to the public. </a:t>
            </a:r>
          </a:p>
          <a:p>
            <a:r>
              <a:rPr lang="en-US" sz="2200" b="1" dirty="0"/>
              <a:t>Highlighting the work being done at the schools</a:t>
            </a:r>
          </a:p>
          <a:p>
            <a:pPr lvl="1"/>
            <a:r>
              <a:rPr lang="en-US" sz="1900" dirty="0"/>
              <a:t>With students, programs, PTA events, volunteers, etc.</a:t>
            </a:r>
          </a:p>
          <a:p>
            <a:r>
              <a:rPr lang="en-US" sz="2200" b="1" dirty="0"/>
              <a:t>Promoting new </a:t>
            </a:r>
            <a:r>
              <a:rPr lang="en-US" sz="2200" b="1" dirty="0" smtClean="0"/>
              <a:t>programs and important upcoming events </a:t>
            </a:r>
            <a:endParaRPr lang="en-US" sz="2200" b="1" dirty="0"/>
          </a:p>
          <a:p>
            <a:r>
              <a:rPr lang="en-US" sz="2200" b="1" dirty="0"/>
              <a:t>Showcasing partnerships</a:t>
            </a:r>
          </a:p>
          <a:p>
            <a:r>
              <a:rPr lang="en-US" sz="2200" b="1" dirty="0" smtClean="0"/>
              <a:t>Show </a:t>
            </a:r>
            <a:r>
              <a:rPr lang="en-US" sz="2200" b="1" dirty="0"/>
              <a:t>appreciation for others by highlighting them on social media</a:t>
            </a:r>
          </a:p>
          <a:p>
            <a:r>
              <a:rPr lang="en-US" sz="2200" b="1" dirty="0"/>
              <a:t>Social media works best as a team activity! </a:t>
            </a:r>
            <a:endParaRPr lang="en-US" sz="2200" b="1" dirty="0" smtClean="0"/>
          </a:p>
          <a:p>
            <a:pPr lvl="1"/>
            <a:r>
              <a:rPr lang="en-US" sz="1900" dirty="0" smtClean="0"/>
              <a:t>Ask </a:t>
            </a:r>
            <a:r>
              <a:rPr lang="en-US" sz="1900" dirty="0"/>
              <a:t>for team members to send you pictures and post it on your pages. </a:t>
            </a:r>
          </a:p>
          <a:p>
            <a:r>
              <a:rPr lang="en-US" sz="2200" b="1" dirty="0"/>
              <a:t>Take “active” pictures </a:t>
            </a:r>
            <a:endParaRPr lang="en-US" sz="2200" b="1" dirty="0" smtClean="0"/>
          </a:p>
          <a:p>
            <a:pPr lvl="1"/>
            <a:r>
              <a:rPr lang="en-US" sz="1900" dirty="0" smtClean="0"/>
              <a:t>Pictures </a:t>
            </a:r>
            <a:r>
              <a:rPr lang="en-US" sz="1900" dirty="0"/>
              <a:t>need to be interesting, compelling and dynamic. </a:t>
            </a:r>
            <a:endParaRPr lang="en-US" sz="1900" dirty="0" smtClean="0"/>
          </a:p>
          <a:p>
            <a:r>
              <a:rPr lang="en-US" sz="2300" b="1" dirty="0" smtClean="0"/>
              <a:t>Hashtags</a:t>
            </a:r>
          </a:p>
          <a:p>
            <a:pPr lvl="1"/>
            <a:r>
              <a:rPr lang="en-US" sz="1500" dirty="0" smtClean="0"/>
              <a:t>Proper use and how to search them</a:t>
            </a:r>
            <a:endParaRPr lang="en-US" sz="19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Twitter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980-5B93-4998-9A88-E9C50CA560C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293" y="5491118"/>
            <a:ext cx="2374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Promoting new programs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54331" y="6392848"/>
            <a:ext cx="205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Showcasing partnerships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6055" t="21645" r="51494" b="41559"/>
          <a:stretch/>
        </p:blipFill>
        <p:spPr>
          <a:xfrm>
            <a:off x="8027719" y="2124617"/>
            <a:ext cx="3528743" cy="32531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169690" y="5491117"/>
            <a:ext cx="3244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“Backstage </a:t>
            </a:r>
            <a:r>
              <a:rPr lang="en-US" sz="1200" dirty="0" smtClean="0"/>
              <a:t>pass” and “cross promotion” 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5958" t="21559" r="51347" b="34892"/>
          <a:stretch/>
        </p:blipFill>
        <p:spPr>
          <a:xfrm>
            <a:off x="730337" y="2124616"/>
            <a:ext cx="2996391" cy="32343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9595" t="19740" r="39805" b="9696"/>
          <a:stretch/>
        </p:blipFill>
        <p:spPr>
          <a:xfrm>
            <a:off x="4595749" y="1383476"/>
            <a:ext cx="2576945" cy="49650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45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2137</TotalTime>
  <Words>594</Words>
  <Application>Microsoft Office PowerPoint</Application>
  <PresentationFormat>Widescreen</PresentationFormat>
  <Paragraphs>106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Parallax</vt:lpstr>
      <vt:lpstr>Social Media 101</vt:lpstr>
      <vt:lpstr>Who are we?</vt:lpstr>
      <vt:lpstr>Objectives</vt:lpstr>
      <vt:lpstr>How it works?</vt:lpstr>
      <vt:lpstr>Examples</vt:lpstr>
      <vt:lpstr>Why participate in Social Media?</vt:lpstr>
      <vt:lpstr>Examples</vt:lpstr>
      <vt:lpstr>What to Post?</vt:lpstr>
      <vt:lpstr>Twitter Examples</vt:lpstr>
      <vt:lpstr>Facebook Examples</vt:lpstr>
      <vt:lpstr>Hashtag Examples</vt:lpstr>
      <vt:lpstr>How to interact with social media?</vt:lpstr>
      <vt:lpstr>Examples</vt:lpstr>
      <vt:lpstr>Examples - TweetDeck</vt:lpstr>
      <vt:lpstr>Thank you!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B. Marrotte</dc:creator>
  <cp:lastModifiedBy>Roberge Michelle</cp:lastModifiedBy>
  <cp:revision>42</cp:revision>
  <cp:lastPrinted>2018-04-12T12:46:48Z</cp:lastPrinted>
  <dcterms:created xsi:type="dcterms:W3CDTF">2014-04-28T17:00:46Z</dcterms:created>
  <dcterms:modified xsi:type="dcterms:W3CDTF">2018-04-12T16:25:03Z</dcterms:modified>
</cp:coreProperties>
</file>